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Roca One" charset="1" panose="00000500000000000000"/>
      <p:regular r:id="rId12"/>
    </p:embeddedFont>
    <p:embeddedFont>
      <p:font typeface="Roca One Bold" charset="1" panose="00000800000000000000"/>
      <p:regular r:id="rId13"/>
    </p:embeddedFont>
    <p:embeddedFont>
      <p:font typeface="Roca One Italics" charset="1" panose="00000500000000000000"/>
      <p:regular r:id="rId14"/>
    </p:embeddedFont>
    <p:embeddedFont>
      <p:font typeface="Roca One Bold Italics" charset="1" panose="00000800000000000000"/>
      <p:regular r:id="rId15"/>
    </p:embeddedFont>
    <p:embeddedFont>
      <p:font typeface="Roca One Thin" charset="1" panose="00000200000000000000"/>
      <p:regular r:id="rId16"/>
    </p:embeddedFont>
    <p:embeddedFont>
      <p:font typeface="Roca One Thin Italics" charset="1" panose="00000200000000000000"/>
      <p:regular r:id="rId17"/>
    </p:embeddedFont>
    <p:embeddedFont>
      <p:font typeface="Roca One Light" charset="1" panose="00000400000000000000"/>
      <p:regular r:id="rId18"/>
    </p:embeddedFont>
    <p:embeddedFont>
      <p:font typeface="Roca One Light Italics" charset="1" panose="00000400000000000000"/>
      <p:regular r:id="rId19"/>
    </p:embeddedFont>
    <p:embeddedFont>
      <p:font typeface="Roca One Ultra-Bold" charset="1" panose="00000A00000000000000"/>
      <p:regular r:id="rId20"/>
    </p:embeddedFont>
    <p:embeddedFont>
      <p:font typeface="Roca One Ultra-Bold Italics" charset="1" panose="00000A00000000000000"/>
      <p:regular r:id="rId21"/>
    </p:embeddedFont>
    <p:embeddedFont>
      <p:font typeface="Roca One Heavy" charset="1" panose="00000A00000000000000"/>
      <p:regular r:id="rId22"/>
    </p:embeddedFont>
    <p:embeddedFont>
      <p:font typeface="Roca One Heavy Italics" charset="1" panose="00000A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800000000000000"/>
      <p:regular r:id="rId33"/>
    </p:embeddedFont>
    <p:embeddedFont>
      <p:font typeface="Montserrat Italics" charset="1" panose="00000500000000000000"/>
      <p:regular r:id="rId34"/>
    </p:embeddedFont>
    <p:embeddedFont>
      <p:font typeface="Montserrat Bold Italics" charset="1" panose="00000800000000000000"/>
      <p:regular r:id="rId35"/>
    </p:embeddedFont>
    <p:embeddedFont>
      <p:font typeface="Montserrat Thin" charset="1" panose="00000300000000000000"/>
      <p:regular r:id="rId36"/>
    </p:embeddedFont>
    <p:embeddedFont>
      <p:font typeface="Montserrat Thin Italics" charset="1" panose="00000300000000000000"/>
      <p:regular r:id="rId37"/>
    </p:embeddedFont>
    <p:embeddedFont>
      <p:font typeface="Montserrat Extra-Light" charset="1" panose="00000300000000000000"/>
      <p:regular r:id="rId38"/>
    </p:embeddedFont>
    <p:embeddedFont>
      <p:font typeface="Montserrat Extra-Light Italics" charset="1" panose="00000300000000000000"/>
      <p:regular r:id="rId39"/>
    </p:embeddedFont>
    <p:embeddedFont>
      <p:font typeface="Montserrat Light" charset="1" panose="00000400000000000000"/>
      <p:regular r:id="rId40"/>
    </p:embeddedFont>
    <p:embeddedFont>
      <p:font typeface="Montserrat Light Italics" charset="1" panose="00000400000000000000"/>
      <p:regular r:id="rId41"/>
    </p:embeddedFont>
    <p:embeddedFont>
      <p:font typeface="Montserrat Medium" charset="1" panose="00000600000000000000"/>
      <p:regular r:id="rId42"/>
    </p:embeddedFont>
    <p:embeddedFont>
      <p:font typeface="Montserrat Medium Italics" charset="1" panose="00000600000000000000"/>
      <p:regular r:id="rId43"/>
    </p:embeddedFont>
    <p:embeddedFont>
      <p:font typeface="Montserrat Semi-Bold" charset="1" panose="00000700000000000000"/>
      <p:regular r:id="rId44"/>
    </p:embeddedFont>
    <p:embeddedFont>
      <p:font typeface="Montserrat Semi-Bold Italics" charset="1" panose="00000700000000000000"/>
      <p:regular r:id="rId45"/>
    </p:embeddedFont>
    <p:embeddedFont>
      <p:font typeface="Montserrat Ultra-Bold" charset="1" panose="00000900000000000000"/>
      <p:regular r:id="rId46"/>
    </p:embeddedFont>
    <p:embeddedFont>
      <p:font typeface="Montserrat Ultra-Bold Italics" charset="1" panose="00000900000000000000"/>
      <p:regular r:id="rId47"/>
    </p:embeddedFont>
    <p:embeddedFont>
      <p:font typeface="Montserrat Heavy" charset="1" panose="00000A00000000000000"/>
      <p:regular r:id="rId48"/>
    </p:embeddedFont>
    <p:embeddedFont>
      <p:font typeface="Montserrat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618" y="-1377602"/>
            <a:ext cx="10453079" cy="10453079"/>
          </a:xfrm>
          <a:custGeom>
            <a:avLst/>
            <a:gdLst/>
            <a:ahLst/>
            <a:cxnLst/>
            <a:rect r="r" b="b" t="t" l="l"/>
            <a:pathLst>
              <a:path h="10453079" w="10453079">
                <a:moveTo>
                  <a:pt x="0" y="0"/>
                </a:moveTo>
                <a:lnTo>
                  <a:pt x="10453080" y="0"/>
                </a:lnTo>
                <a:lnTo>
                  <a:pt x="10453080" y="10453079"/>
                </a:lnTo>
                <a:lnTo>
                  <a:pt x="0" y="1045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6350" y="518885"/>
            <a:ext cx="8115300" cy="189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2"/>
              </a:lnSpc>
            </a:pPr>
            <a:r>
              <a:rPr lang="en-US" sz="14675">
                <a:solidFill>
                  <a:srgbClr val="FFFFFF"/>
                </a:solidFill>
                <a:latin typeface="Roca One Bold"/>
              </a:rPr>
              <a:t>Team 14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46573" y="1028700"/>
            <a:ext cx="6898987" cy="7367850"/>
          </a:xfrm>
          <a:custGeom>
            <a:avLst/>
            <a:gdLst/>
            <a:ahLst/>
            <a:cxnLst/>
            <a:rect r="r" b="b" t="t" l="l"/>
            <a:pathLst>
              <a:path h="7367850" w="6898987">
                <a:moveTo>
                  <a:pt x="0" y="0"/>
                </a:moveTo>
                <a:lnTo>
                  <a:pt x="6898986" y="0"/>
                </a:lnTo>
                <a:lnTo>
                  <a:pt x="6898986" y="7367850"/>
                </a:lnTo>
                <a:lnTo>
                  <a:pt x="0" y="7367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35831" y="9601200"/>
            <a:ext cx="20159662" cy="895350"/>
            <a:chOff x="0" y="0"/>
            <a:chExt cx="5309541" cy="235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09541" cy="235812"/>
            </a:xfrm>
            <a:custGeom>
              <a:avLst/>
              <a:gdLst/>
              <a:ahLst/>
              <a:cxnLst/>
              <a:rect r="r" b="b" t="t" l="l"/>
              <a:pathLst>
                <a:path h="235812" w="5309541">
                  <a:moveTo>
                    <a:pt x="0" y="0"/>
                  </a:moveTo>
                  <a:lnTo>
                    <a:pt x="5309541" y="0"/>
                  </a:lnTo>
                  <a:lnTo>
                    <a:pt x="5309541" y="235812"/>
                  </a:lnTo>
                  <a:lnTo>
                    <a:pt x="0" y="235812"/>
                  </a:lnTo>
                  <a:close/>
                </a:path>
              </a:pathLst>
            </a:custGeom>
            <a:solidFill>
              <a:srgbClr val="034172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166735" y="5486400"/>
            <a:ext cx="1954530" cy="4114800"/>
          </a:xfrm>
          <a:custGeom>
            <a:avLst/>
            <a:gdLst/>
            <a:ahLst/>
            <a:cxnLst/>
            <a:rect r="r" b="b" t="t" l="l"/>
            <a:pathLst>
              <a:path h="4114800" w="1954530">
                <a:moveTo>
                  <a:pt x="0" y="0"/>
                </a:moveTo>
                <a:lnTo>
                  <a:pt x="1954530" y="0"/>
                </a:lnTo>
                <a:lnTo>
                  <a:pt x="1954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49203" y="2031977"/>
            <a:ext cx="7389594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Team Alpaca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9618" y="2635227"/>
            <a:ext cx="738959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Roni Fridman</a:t>
            </a:r>
            <a:r>
              <a:rPr lang="en-US" sz="3999">
                <a:solidFill>
                  <a:srgbClr val="FFFFFF"/>
                </a:solidFill>
                <a:latin typeface="Roca One"/>
              </a:rPr>
              <a:t> - Technion - Data and Science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618" y="3886177"/>
            <a:ext cx="7389594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Amit Meir</a:t>
            </a:r>
            <a:r>
              <a:rPr lang="en-US" sz="3999">
                <a:solidFill>
                  <a:srgbClr val="FFFFFF"/>
                </a:solidFill>
                <a:latin typeface="Roca One"/>
              </a:rPr>
              <a:t> - BGU - M.D.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9618" y="4743450"/>
            <a:ext cx="738959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Nati Dadon</a:t>
            </a:r>
            <a:r>
              <a:rPr lang="en-US" sz="3999">
                <a:solidFill>
                  <a:srgbClr val="FFFFFF"/>
                </a:solidFill>
                <a:latin typeface="Roca One"/>
              </a:rPr>
              <a:t> - JCT - Physics and Electro-optics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618" y="6137156"/>
            <a:ext cx="738959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"/>
              </a:rPr>
              <a:t>I</a:t>
            </a:r>
            <a:r>
              <a:rPr lang="en-US" sz="3999">
                <a:solidFill>
                  <a:srgbClr val="FFFFFF"/>
                </a:solidFill>
                <a:latin typeface="Roca One Bold"/>
              </a:rPr>
              <a:t>lya Vorotyntseb</a:t>
            </a:r>
            <a:r>
              <a:rPr lang="en-US" sz="3999">
                <a:solidFill>
                  <a:srgbClr val="FFFFFF"/>
                </a:solidFill>
                <a:latin typeface="Roca One"/>
              </a:rPr>
              <a:t> - Brauda - Software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618" y="7588239"/>
            <a:ext cx="738959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Evgeny Lambord</a:t>
            </a:r>
            <a:r>
              <a:rPr lang="en-US" sz="3999">
                <a:solidFill>
                  <a:srgbClr val="FFFFFF"/>
                </a:solidFill>
                <a:latin typeface="Roca One"/>
              </a:rPr>
              <a:t> - Technion -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9518"/>
            <a:ext cx="14216567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We wanted to use our model to actively help other diabetic paitients. Using the models we developed, we wanted to provide paitients with a pragmatic solution for the unfortunate classification.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8788" y="5383536"/>
            <a:ext cx="14216567" cy="25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>
                <a:solidFill>
                  <a:srgbClr val="FFFFFF"/>
                </a:solidFill>
                <a:latin typeface="Roca One Bold"/>
              </a:rPr>
              <a:t>We want to answer the question : “What is th </a:t>
            </a:r>
            <a:r>
              <a:rPr lang="en-US" sz="6000">
                <a:solidFill>
                  <a:srgbClr val="F1CE6A"/>
                </a:solidFill>
                <a:latin typeface="Roca One Bold"/>
              </a:rPr>
              <a:t>minimal</a:t>
            </a:r>
            <a:r>
              <a:rPr lang="en-US" sz="6000">
                <a:solidFill>
                  <a:srgbClr val="FFFFFF"/>
                </a:solidFill>
                <a:latin typeface="Roca One Bold"/>
              </a:rPr>
              <a:t> path to avoid the cardiovascular complication?”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1068" y="1259916"/>
            <a:ext cx="6612363" cy="8341284"/>
          </a:xfrm>
          <a:custGeom>
            <a:avLst/>
            <a:gdLst/>
            <a:ahLst/>
            <a:cxnLst/>
            <a:rect r="r" b="b" t="t" l="l"/>
            <a:pathLst>
              <a:path h="8341284" w="6612363">
                <a:moveTo>
                  <a:pt x="0" y="0"/>
                </a:moveTo>
                <a:lnTo>
                  <a:pt x="6612363" y="0"/>
                </a:lnTo>
                <a:lnTo>
                  <a:pt x="6612363" y="8341284"/>
                </a:lnTo>
                <a:lnTo>
                  <a:pt x="0" y="8341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35831" y="9601200"/>
            <a:ext cx="20159662" cy="895350"/>
            <a:chOff x="0" y="0"/>
            <a:chExt cx="5309541" cy="235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09541" cy="235812"/>
            </a:xfrm>
            <a:custGeom>
              <a:avLst/>
              <a:gdLst/>
              <a:ahLst/>
              <a:cxnLst/>
              <a:rect r="r" b="b" t="t" l="l"/>
              <a:pathLst>
                <a:path h="235812" w="5309541">
                  <a:moveTo>
                    <a:pt x="0" y="0"/>
                  </a:moveTo>
                  <a:lnTo>
                    <a:pt x="5309541" y="0"/>
                  </a:lnTo>
                  <a:lnTo>
                    <a:pt x="5309541" y="235812"/>
                  </a:lnTo>
                  <a:lnTo>
                    <a:pt x="0" y="235812"/>
                  </a:lnTo>
                  <a:close/>
                </a:path>
              </a:pathLst>
            </a:custGeom>
            <a:solidFill>
              <a:srgbClr val="034172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4423" y="1819467"/>
            <a:ext cx="10379296" cy="428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4"/>
              </a:lnSpc>
            </a:pPr>
            <a:r>
              <a:rPr lang="en-US" sz="15499">
                <a:solidFill>
                  <a:srgbClr val="FFFFFF"/>
                </a:solidFill>
                <a:latin typeface="Roca One Bold"/>
              </a:rPr>
              <a:t>D.O.C</a:t>
            </a:r>
          </a:p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FFFFFF"/>
                </a:solidFill>
                <a:latin typeface="Roca One Bold"/>
              </a:rPr>
              <a:t>Diabetic Optimal Counselor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5831" y="9601200"/>
            <a:ext cx="20159662" cy="895350"/>
            <a:chOff x="0" y="0"/>
            <a:chExt cx="5309541" cy="2358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9541" cy="235812"/>
            </a:xfrm>
            <a:custGeom>
              <a:avLst/>
              <a:gdLst/>
              <a:ahLst/>
              <a:cxnLst/>
              <a:rect r="r" b="b" t="t" l="l"/>
              <a:pathLst>
                <a:path h="235812" w="5309541">
                  <a:moveTo>
                    <a:pt x="0" y="0"/>
                  </a:moveTo>
                  <a:lnTo>
                    <a:pt x="5309541" y="0"/>
                  </a:lnTo>
                  <a:lnTo>
                    <a:pt x="5309541" y="235812"/>
                  </a:lnTo>
                  <a:lnTo>
                    <a:pt x="0" y="235812"/>
                  </a:lnTo>
                  <a:close/>
                </a:path>
              </a:pathLst>
            </a:custGeom>
            <a:solidFill>
              <a:srgbClr val="034172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92150" y="4105518"/>
            <a:ext cx="5527996" cy="5457639"/>
          </a:xfrm>
          <a:custGeom>
            <a:avLst/>
            <a:gdLst/>
            <a:ahLst/>
            <a:cxnLst/>
            <a:rect r="r" b="b" t="t" l="l"/>
            <a:pathLst>
              <a:path h="5457639" w="5527996">
                <a:moveTo>
                  <a:pt x="0" y="0"/>
                </a:moveTo>
                <a:lnTo>
                  <a:pt x="5527996" y="0"/>
                </a:lnTo>
                <a:lnTo>
                  <a:pt x="5527996" y="5457639"/>
                </a:lnTo>
                <a:lnTo>
                  <a:pt x="0" y="5457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282" y="4842692"/>
            <a:ext cx="12550869" cy="3619320"/>
          </a:xfrm>
          <a:custGeom>
            <a:avLst/>
            <a:gdLst/>
            <a:ahLst/>
            <a:cxnLst/>
            <a:rect r="r" b="b" t="t" l="l"/>
            <a:pathLst>
              <a:path h="3619320" w="12550869">
                <a:moveTo>
                  <a:pt x="0" y="0"/>
                </a:moveTo>
                <a:lnTo>
                  <a:pt x="12550868" y="0"/>
                </a:lnTo>
                <a:lnTo>
                  <a:pt x="12550868" y="3619320"/>
                </a:lnTo>
                <a:lnTo>
                  <a:pt x="0" y="361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7427"/>
            <a:ext cx="13832598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What is a</a:t>
            </a:r>
          </a:p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 Counterfactual Example?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6470" y="3086342"/>
            <a:ext cx="10727505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9"/>
              </a:lnSpc>
            </a:pPr>
            <a:r>
              <a:rPr lang="en-US" sz="2999" spc="179">
                <a:solidFill>
                  <a:srgbClr val="FFFFFF"/>
                </a:solidFill>
                <a:latin typeface="Montserrat"/>
              </a:rPr>
              <a:t>A counterfactual explanation (CE) is the minimal change to a datapoint such that after the change, the trained model will flip its prediction.</a:t>
            </a:r>
          </a:p>
          <a:p>
            <a:pPr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9936" y="135401"/>
            <a:ext cx="2798064" cy="4114800"/>
          </a:xfrm>
          <a:custGeom>
            <a:avLst/>
            <a:gdLst/>
            <a:ahLst/>
            <a:cxnLst/>
            <a:rect r="r" b="b" t="t" l="l"/>
            <a:pathLst>
              <a:path h="4114800" w="2798064">
                <a:moveTo>
                  <a:pt x="0" y="0"/>
                </a:moveTo>
                <a:lnTo>
                  <a:pt x="2798064" y="0"/>
                </a:lnTo>
                <a:lnTo>
                  <a:pt x="2798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1527" y="3987792"/>
            <a:ext cx="13904947" cy="1402965"/>
          </a:xfrm>
          <a:custGeom>
            <a:avLst/>
            <a:gdLst/>
            <a:ahLst/>
            <a:cxnLst/>
            <a:rect r="r" b="b" t="t" l="l"/>
            <a:pathLst>
              <a:path h="1402965" w="13904947">
                <a:moveTo>
                  <a:pt x="0" y="0"/>
                </a:moveTo>
                <a:lnTo>
                  <a:pt x="13904946" y="0"/>
                </a:lnTo>
                <a:lnTo>
                  <a:pt x="13904946" y="1402965"/>
                </a:lnTo>
                <a:lnTo>
                  <a:pt x="0" y="1402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4600" y="6909315"/>
            <a:ext cx="13951873" cy="1593607"/>
          </a:xfrm>
          <a:custGeom>
            <a:avLst/>
            <a:gdLst/>
            <a:ahLst/>
            <a:cxnLst/>
            <a:rect r="r" b="b" t="t" l="l"/>
            <a:pathLst>
              <a:path h="1593607" w="13951873">
                <a:moveTo>
                  <a:pt x="0" y="0"/>
                </a:moveTo>
                <a:lnTo>
                  <a:pt x="13951873" y="0"/>
                </a:lnTo>
                <a:lnTo>
                  <a:pt x="13951873" y="1593607"/>
                </a:lnTo>
                <a:lnTo>
                  <a:pt x="0" y="1593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63517">
            <a:off x="14911168" y="210087"/>
            <a:ext cx="632981" cy="1265961"/>
          </a:xfrm>
          <a:custGeom>
            <a:avLst/>
            <a:gdLst/>
            <a:ahLst/>
            <a:cxnLst/>
            <a:rect r="r" b="b" t="t" l="l"/>
            <a:pathLst>
              <a:path h="1265961" w="632981">
                <a:moveTo>
                  <a:pt x="0" y="0"/>
                </a:moveTo>
                <a:lnTo>
                  <a:pt x="632980" y="0"/>
                </a:lnTo>
                <a:lnTo>
                  <a:pt x="632980" y="1265961"/>
                </a:lnTo>
                <a:lnTo>
                  <a:pt x="0" y="1265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47091"/>
            <a:ext cx="13813996" cy="11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8"/>
              </a:lnSpc>
            </a:pPr>
            <a:r>
              <a:rPr lang="en-US" sz="7989">
                <a:solidFill>
                  <a:srgbClr val="FFFFFF"/>
                </a:solidFill>
                <a:latin typeface="Roca One Bold"/>
              </a:rPr>
              <a:t>Main problems of CE’s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22747"/>
            <a:ext cx="13813996" cy="226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4000">
                <a:solidFill>
                  <a:srgbClr val="FFFFFF"/>
                </a:solidFill>
                <a:latin typeface="Roca One Bold"/>
              </a:rPr>
              <a:t>Purely theoretical (impractical) explanations:</a:t>
            </a:r>
          </a:p>
          <a:p>
            <a:pPr>
              <a:lnSpc>
                <a:spcPts val="4440"/>
              </a:lnSpc>
            </a:pPr>
          </a:p>
          <a:p>
            <a:pPr>
              <a:lnSpc>
                <a:spcPts val="4440"/>
              </a:lnSpc>
            </a:pPr>
            <a:r>
              <a:rPr lang="en-US" sz="4000">
                <a:solidFill>
                  <a:srgbClr val="FFFFFF"/>
                </a:solidFill>
                <a:latin typeface="Roca One"/>
              </a:rPr>
              <a:t> Impossible implementation:</a:t>
            </a:r>
          </a:p>
          <a:p>
            <a:pPr>
              <a:lnSpc>
                <a:spcPts val="44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39294"/>
            <a:ext cx="13813996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4000">
                <a:solidFill>
                  <a:srgbClr val="FFFFFF"/>
                </a:solidFill>
                <a:latin typeface="Roca One Bold"/>
              </a:rPr>
              <a:t>Unrealistic implementation: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8408" y="7620027"/>
            <a:ext cx="4103036" cy="2666973"/>
          </a:xfrm>
          <a:custGeom>
            <a:avLst/>
            <a:gdLst/>
            <a:ahLst/>
            <a:cxnLst/>
            <a:rect r="r" b="b" t="t" l="l"/>
            <a:pathLst>
              <a:path h="2666973" w="4103036">
                <a:moveTo>
                  <a:pt x="0" y="0"/>
                </a:moveTo>
                <a:lnTo>
                  <a:pt x="4103035" y="0"/>
                </a:lnTo>
                <a:lnTo>
                  <a:pt x="4103035" y="2666973"/>
                </a:lnTo>
                <a:lnTo>
                  <a:pt x="0" y="266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497"/>
            <a:ext cx="13813996" cy="11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8"/>
              </a:lnSpc>
            </a:pPr>
            <a:r>
              <a:rPr lang="en-US" sz="7989">
                <a:solidFill>
                  <a:srgbClr val="FFFFFF"/>
                </a:solidFill>
                <a:latin typeface="Roca One Bold"/>
              </a:rPr>
              <a:t>Optimization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1173" y="2091966"/>
            <a:ext cx="16465655" cy="268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2"/>
              </a:lnSpc>
            </a:pPr>
            <a:r>
              <a:rPr lang="en-US" sz="4767">
                <a:solidFill>
                  <a:srgbClr val="FFFFFF"/>
                </a:solidFill>
                <a:latin typeface="Roca One Bold"/>
              </a:rPr>
              <a:t>The algorithm we use for optimization, can find a robust, minimal and optimal change to measured values. Using those, we can develop a plan for the user to better his situation through improving his habits and lifestyle!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1173" y="5672208"/>
            <a:ext cx="16465655" cy="268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2"/>
              </a:lnSpc>
            </a:pPr>
            <a:r>
              <a:rPr lang="en-US" sz="4767">
                <a:solidFill>
                  <a:srgbClr val="FFFFFF"/>
                </a:solidFill>
                <a:latin typeface="Roca One Bold"/>
              </a:rPr>
              <a:t>The optimizer, developed in a noval article we used, is capble of solving all problems mentioned using various models like Decision Trees, Random Forest, XGBoost and even simple Neural Networks!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1693" y="2686403"/>
            <a:ext cx="12335749" cy="188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33"/>
              </a:lnSpc>
            </a:pPr>
            <a:r>
              <a:rPr lang="en-US" sz="13183">
                <a:solidFill>
                  <a:srgbClr val="FFFFFF"/>
                </a:solidFill>
                <a:latin typeface="Roca One Bold"/>
              </a:rPr>
              <a:t>Demonstration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584680"/>
            <a:ext cx="4391789" cy="7945671"/>
          </a:xfrm>
          <a:custGeom>
            <a:avLst/>
            <a:gdLst/>
            <a:ahLst/>
            <a:cxnLst/>
            <a:rect r="r" b="b" t="t" l="l"/>
            <a:pathLst>
              <a:path h="7945671" w="4391789">
                <a:moveTo>
                  <a:pt x="0" y="0"/>
                </a:moveTo>
                <a:lnTo>
                  <a:pt x="4391789" y="0"/>
                </a:lnTo>
                <a:lnTo>
                  <a:pt x="4391789" y="7945671"/>
                </a:lnTo>
                <a:lnTo>
                  <a:pt x="0" y="7945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4876" y="1623601"/>
            <a:ext cx="17278247" cy="8486291"/>
            <a:chOff x="0" y="0"/>
            <a:chExt cx="4550649" cy="2235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50649" cy="2235072"/>
            </a:xfrm>
            <a:custGeom>
              <a:avLst/>
              <a:gdLst/>
              <a:ahLst/>
              <a:cxnLst/>
              <a:rect r="r" b="b" t="t" l="l"/>
              <a:pathLst>
                <a:path h="2235072" w="4550649">
                  <a:moveTo>
                    <a:pt x="22852" y="0"/>
                  </a:moveTo>
                  <a:lnTo>
                    <a:pt x="4527798" y="0"/>
                  </a:lnTo>
                  <a:cubicBezTo>
                    <a:pt x="4533858" y="0"/>
                    <a:pt x="4539671" y="2408"/>
                    <a:pt x="4543956" y="6693"/>
                  </a:cubicBezTo>
                  <a:cubicBezTo>
                    <a:pt x="4548242" y="10979"/>
                    <a:pt x="4550649" y="16791"/>
                    <a:pt x="4550649" y="22852"/>
                  </a:cubicBezTo>
                  <a:lnTo>
                    <a:pt x="4550649" y="2212221"/>
                  </a:lnTo>
                  <a:cubicBezTo>
                    <a:pt x="4550649" y="2218281"/>
                    <a:pt x="4548242" y="2224094"/>
                    <a:pt x="4543956" y="2228379"/>
                  </a:cubicBezTo>
                  <a:cubicBezTo>
                    <a:pt x="4539671" y="2232665"/>
                    <a:pt x="4533858" y="2235072"/>
                    <a:pt x="4527798" y="2235072"/>
                  </a:cubicBezTo>
                  <a:lnTo>
                    <a:pt x="22852" y="2235072"/>
                  </a:lnTo>
                  <a:cubicBezTo>
                    <a:pt x="10231" y="2235072"/>
                    <a:pt x="0" y="2224841"/>
                    <a:pt x="0" y="2212221"/>
                  </a:cubicBezTo>
                  <a:lnTo>
                    <a:pt x="0" y="22852"/>
                  </a:lnTo>
                  <a:cubicBezTo>
                    <a:pt x="0" y="16791"/>
                    <a:pt x="2408" y="10979"/>
                    <a:pt x="6693" y="6693"/>
                  </a:cubicBezTo>
                  <a:cubicBezTo>
                    <a:pt x="10979" y="2408"/>
                    <a:pt x="16791" y="0"/>
                    <a:pt x="22852" y="0"/>
                  </a:cubicBezTo>
                  <a:close/>
                </a:path>
              </a:pathLst>
            </a:custGeom>
            <a:solidFill>
              <a:srgbClr val="FDF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72518" y="1765342"/>
            <a:ext cx="8203822" cy="8159074"/>
          </a:xfrm>
          <a:custGeom>
            <a:avLst/>
            <a:gdLst/>
            <a:ahLst/>
            <a:cxnLst/>
            <a:rect r="r" b="b" t="t" l="l"/>
            <a:pathLst>
              <a:path h="8159074" w="8203822">
                <a:moveTo>
                  <a:pt x="0" y="0"/>
                </a:moveTo>
                <a:lnTo>
                  <a:pt x="8203822" y="0"/>
                </a:lnTo>
                <a:lnTo>
                  <a:pt x="8203822" y="8159074"/>
                </a:lnTo>
                <a:lnTo>
                  <a:pt x="0" y="8159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2744889" y="3538324"/>
            <a:ext cx="4968657" cy="1419768"/>
            <a:chOff x="0" y="0"/>
            <a:chExt cx="12622451" cy="3606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2245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2622451">
                  <a:moveTo>
                    <a:pt x="1262245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2622451" y="3606800"/>
                  </a:lnTo>
                  <a:lnTo>
                    <a:pt x="11581051" y="1803400"/>
                  </a:lnTo>
                  <a:close/>
                </a:path>
              </a:pathLst>
            </a:custGeom>
            <a:solidFill>
              <a:srgbClr val="F9C316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2744889" y="5134995"/>
            <a:ext cx="4968657" cy="1419768"/>
            <a:chOff x="0" y="0"/>
            <a:chExt cx="12622451" cy="360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2245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2622451">
                  <a:moveTo>
                    <a:pt x="1262245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2622451" y="3606800"/>
                  </a:lnTo>
                  <a:lnTo>
                    <a:pt x="11581051" y="1803400"/>
                  </a:lnTo>
                  <a:close/>
                </a:path>
              </a:pathLst>
            </a:custGeom>
            <a:solidFill>
              <a:srgbClr val="B5D13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2744889" y="6731666"/>
            <a:ext cx="4968657" cy="1419768"/>
            <a:chOff x="0" y="0"/>
            <a:chExt cx="12622451" cy="360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2245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2622451">
                  <a:moveTo>
                    <a:pt x="1262245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2622451" y="3606800"/>
                  </a:lnTo>
                  <a:lnTo>
                    <a:pt x="11581051" y="1803400"/>
                  </a:lnTo>
                  <a:close/>
                </a:path>
              </a:pathLst>
            </a:custGeom>
            <a:solidFill>
              <a:srgbClr val="F973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2744889" y="8328337"/>
            <a:ext cx="4968657" cy="1419768"/>
            <a:chOff x="0" y="0"/>
            <a:chExt cx="12622451" cy="360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2245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2622451">
                  <a:moveTo>
                    <a:pt x="1262245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2622451" y="3606800"/>
                  </a:lnTo>
                  <a:lnTo>
                    <a:pt x="11581051" y="1803400"/>
                  </a:lnTo>
                  <a:close/>
                </a:path>
              </a:pathLst>
            </a:custGeom>
            <a:solidFill>
              <a:srgbClr val="28C1E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2744889" y="1941653"/>
            <a:ext cx="4968657" cy="1419768"/>
            <a:chOff x="0" y="0"/>
            <a:chExt cx="12622451" cy="360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2245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2622451">
                  <a:moveTo>
                    <a:pt x="1262245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2622451" y="3606800"/>
                  </a:lnTo>
                  <a:lnTo>
                    <a:pt x="11581051" y="1803400"/>
                  </a:lnTo>
                  <a:close/>
                </a:path>
              </a:pathLst>
            </a:custGeom>
            <a:solidFill>
              <a:srgbClr val="BC96E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345540" y="2346871"/>
            <a:ext cx="3767355" cy="5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553" spc="177">
                <a:solidFill>
                  <a:srgbClr val="000000"/>
                </a:solidFill>
                <a:latin typeface="Sanchez"/>
              </a:rPr>
              <a:t>NEW SAMPLE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5540" y="3943542"/>
            <a:ext cx="3767355" cy="5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553" spc="177">
                <a:solidFill>
                  <a:srgbClr val="000000"/>
                </a:solidFill>
                <a:latin typeface="Sanchez"/>
              </a:rPr>
              <a:t>PREDICTION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5540" y="5540213"/>
            <a:ext cx="3767355" cy="5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553" spc="177">
                <a:solidFill>
                  <a:srgbClr val="000000"/>
                </a:solidFill>
                <a:latin typeface="Sanchez"/>
              </a:rPr>
              <a:t>OPTIMIZER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45540" y="7136884"/>
            <a:ext cx="3767355" cy="5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553" spc="177">
                <a:solidFill>
                  <a:srgbClr val="000000"/>
                </a:solidFill>
                <a:latin typeface="Sanchez"/>
              </a:rPr>
              <a:t>TRANSLATE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45540" y="8733555"/>
            <a:ext cx="3767355" cy="5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553" spc="177">
                <a:solidFill>
                  <a:srgbClr val="000000"/>
                </a:solidFill>
                <a:latin typeface="Sanchez"/>
              </a:rPr>
              <a:t>BUILD PLAN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23557" y="3016024"/>
            <a:ext cx="2177881" cy="5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2073" spc="103">
                <a:solidFill>
                  <a:srgbClr val="000000"/>
                </a:solidFill>
                <a:latin typeface="Sanchez"/>
              </a:rPr>
              <a:t>Patient sends a new sample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28952" y="3109466"/>
            <a:ext cx="2177881" cy="103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2073" spc="103">
                <a:solidFill>
                  <a:srgbClr val="000000"/>
                </a:solidFill>
                <a:latin typeface="Sanchez"/>
              </a:rPr>
              <a:t>Using our model, we predict their risk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36232" y="6805948"/>
            <a:ext cx="2177881" cy="77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2073" spc="103">
                <a:solidFill>
                  <a:srgbClr val="000000"/>
                </a:solidFill>
                <a:latin typeface="Sanchez"/>
              </a:rPr>
              <a:t>If risk is high, find a minimal robust CE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07311" y="8120539"/>
            <a:ext cx="2177881" cy="128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2073" spc="103">
                <a:solidFill>
                  <a:srgbClr val="000000"/>
                </a:solidFill>
                <a:latin typeface="Sanchez"/>
              </a:rPr>
              <a:t>Translate desired changes in values, into desired actions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89522" y="5634433"/>
            <a:ext cx="2029268" cy="113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22" spc="91">
                <a:solidFill>
                  <a:srgbClr val="000000"/>
                </a:solidFill>
                <a:latin typeface="Sanchez"/>
              </a:rPr>
              <a:t>Build a plan of implementation for the patient, and update results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92023" y="212407"/>
            <a:ext cx="10379296" cy="172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2000">
                <a:solidFill>
                  <a:srgbClr val="FFFFFF"/>
                </a:solidFill>
                <a:latin typeface="Roca One Bold"/>
              </a:rPr>
              <a:t>D.O.C - Vision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950"/>
            <a:ext cx="12335749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Roca One Bold"/>
              </a:rPr>
              <a:t>Refrences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39976"/>
            <a:ext cx="14802413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“Finding Regions of Counterfactual Explanations via Robust Optimization”, 2023, Maranago et. 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81171"/>
            <a:ext cx="14802413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9"/>
              </a:lnSpc>
            </a:pPr>
            <a:r>
              <a:rPr lang="en-US" sz="3999">
                <a:solidFill>
                  <a:srgbClr val="FFFFFF"/>
                </a:solidFill>
                <a:latin typeface="Roca One Bold"/>
              </a:rPr>
              <a:t>“SCORE2-Diabetes: 10-year cardiovascular risk estimation in type 2 diabetes in Europe”, 2023, L. Rydén et al.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6268" y="4036727"/>
            <a:ext cx="4020612" cy="5221573"/>
          </a:xfrm>
          <a:custGeom>
            <a:avLst/>
            <a:gdLst/>
            <a:ahLst/>
            <a:cxnLst/>
            <a:rect r="r" b="b" t="t" l="l"/>
            <a:pathLst>
              <a:path h="5221573" w="4020612">
                <a:moveTo>
                  <a:pt x="0" y="0"/>
                </a:moveTo>
                <a:lnTo>
                  <a:pt x="4020612" y="0"/>
                </a:lnTo>
                <a:lnTo>
                  <a:pt x="4020612" y="5221573"/>
                </a:lnTo>
                <a:lnTo>
                  <a:pt x="0" y="5221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2154" y="3306636"/>
            <a:ext cx="4539287" cy="6890758"/>
          </a:xfrm>
          <a:custGeom>
            <a:avLst/>
            <a:gdLst/>
            <a:ahLst/>
            <a:cxnLst/>
            <a:rect r="r" b="b" t="t" l="l"/>
            <a:pathLst>
              <a:path h="6890758" w="4539287">
                <a:moveTo>
                  <a:pt x="0" y="0"/>
                </a:moveTo>
                <a:lnTo>
                  <a:pt x="4539287" y="0"/>
                </a:lnTo>
                <a:lnTo>
                  <a:pt x="4539287" y="6890759"/>
                </a:lnTo>
                <a:lnTo>
                  <a:pt x="0" y="6890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3495" y="5298796"/>
            <a:ext cx="5425900" cy="4727315"/>
          </a:xfrm>
          <a:custGeom>
            <a:avLst/>
            <a:gdLst/>
            <a:ahLst/>
            <a:cxnLst/>
            <a:rect r="r" b="b" t="t" l="l"/>
            <a:pathLst>
              <a:path h="4727315" w="5425900">
                <a:moveTo>
                  <a:pt x="0" y="0"/>
                </a:moveTo>
                <a:lnTo>
                  <a:pt x="5425900" y="0"/>
                </a:lnTo>
                <a:lnTo>
                  <a:pt x="5425900" y="4727316"/>
                </a:lnTo>
                <a:lnTo>
                  <a:pt x="0" y="472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8095" y="3906958"/>
            <a:ext cx="3775116" cy="5481112"/>
          </a:xfrm>
          <a:custGeom>
            <a:avLst/>
            <a:gdLst/>
            <a:ahLst/>
            <a:cxnLst/>
            <a:rect r="r" b="b" t="t" l="l"/>
            <a:pathLst>
              <a:path h="5481112" w="3775116">
                <a:moveTo>
                  <a:pt x="0" y="0"/>
                </a:moveTo>
                <a:lnTo>
                  <a:pt x="3775116" y="0"/>
                </a:lnTo>
                <a:lnTo>
                  <a:pt x="3775116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7845" y="777961"/>
            <a:ext cx="14971455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9"/>
              </a:lnSpc>
            </a:pPr>
            <a:r>
              <a:rPr lang="en-US" sz="15999">
                <a:solidFill>
                  <a:srgbClr val="F9C316"/>
                </a:solidFill>
                <a:latin typeface="Roca One Bold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7845" y="2842769"/>
            <a:ext cx="14971455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6999">
                <a:solidFill>
                  <a:srgbClr val="FFFFFF"/>
                </a:solidFill>
                <a:latin typeface="Roca One Bold"/>
              </a:rPr>
              <a:t>From Team Alpaca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30" r="-4953" b="-146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3803" y="-1806942"/>
            <a:ext cx="13900884" cy="13900884"/>
          </a:xfrm>
          <a:custGeom>
            <a:avLst/>
            <a:gdLst/>
            <a:ahLst/>
            <a:cxnLst/>
            <a:rect r="r" b="b" t="t" l="l"/>
            <a:pathLst>
              <a:path h="13900884" w="13900884">
                <a:moveTo>
                  <a:pt x="0" y="0"/>
                </a:moveTo>
                <a:lnTo>
                  <a:pt x="13900884" y="0"/>
                </a:lnTo>
                <a:lnTo>
                  <a:pt x="13900884" y="13900884"/>
                </a:lnTo>
                <a:lnTo>
                  <a:pt x="0" y="1390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775" y="947184"/>
            <a:ext cx="7537530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Our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775" y="2057799"/>
            <a:ext cx="7039752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3000" spc="179">
                <a:solidFill>
                  <a:srgbClr val="FFFFFF"/>
                </a:solidFill>
                <a:latin typeface="Montserrat"/>
              </a:rPr>
              <a:t>Our model is based on the “Cardiovascular Study Dataset” Which tries to predict the 10-year risk for CHD complications.</a:t>
            </a:r>
          </a:p>
          <a:p>
            <a:pPr>
              <a:lnSpc>
                <a:spcPts val="4050"/>
              </a:lnSpc>
            </a:pPr>
          </a:p>
          <a:p>
            <a:pPr marL="0" indent="0" lvl="0">
              <a:lnSpc>
                <a:spcPts val="405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935831" y="9601200"/>
            <a:ext cx="20159662" cy="895350"/>
            <a:chOff x="0" y="0"/>
            <a:chExt cx="5309541" cy="235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09541" cy="235812"/>
            </a:xfrm>
            <a:custGeom>
              <a:avLst/>
              <a:gdLst/>
              <a:ahLst/>
              <a:cxnLst/>
              <a:rect r="r" b="b" t="t" l="l"/>
              <a:pathLst>
                <a:path h="235812" w="5309541">
                  <a:moveTo>
                    <a:pt x="0" y="0"/>
                  </a:moveTo>
                  <a:lnTo>
                    <a:pt x="5309541" y="0"/>
                  </a:lnTo>
                  <a:lnTo>
                    <a:pt x="5309541" y="235812"/>
                  </a:lnTo>
                  <a:lnTo>
                    <a:pt x="0" y="235812"/>
                  </a:lnTo>
                  <a:close/>
                </a:path>
              </a:pathLst>
            </a:custGeom>
            <a:solidFill>
              <a:srgbClr val="52DEA0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7775" y="4733866"/>
            <a:ext cx="703975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50"/>
              </a:lnSpc>
              <a:spcBef>
                <a:spcPct val="0"/>
              </a:spcBef>
            </a:pPr>
            <a:r>
              <a:rPr lang="en-US" sz="3000" spc="179">
                <a:solidFill>
                  <a:srgbClr val="FFFFFF"/>
                </a:solidFill>
                <a:latin typeface="Montserrat"/>
              </a:rPr>
              <a:t>Although sparse in both rows and column, we managed to provide great results!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1471" y="2048860"/>
            <a:ext cx="16417829" cy="7376221"/>
            <a:chOff x="0" y="0"/>
            <a:chExt cx="4524292" cy="20326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292" cy="2032679"/>
            </a:xfrm>
            <a:custGeom>
              <a:avLst/>
              <a:gdLst/>
              <a:ahLst/>
              <a:cxnLst/>
              <a:rect r="r" b="b" t="t" l="l"/>
              <a:pathLst>
                <a:path h="2032679" w="4524292">
                  <a:moveTo>
                    <a:pt x="7073" y="0"/>
                  </a:moveTo>
                  <a:lnTo>
                    <a:pt x="4517219" y="0"/>
                  </a:lnTo>
                  <a:cubicBezTo>
                    <a:pt x="4519095" y="0"/>
                    <a:pt x="4520894" y="745"/>
                    <a:pt x="4522220" y="2072"/>
                  </a:cubicBezTo>
                  <a:cubicBezTo>
                    <a:pt x="4523547" y="3398"/>
                    <a:pt x="4524292" y="5197"/>
                    <a:pt x="4524292" y="7073"/>
                  </a:cubicBezTo>
                  <a:lnTo>
                    <a:pt x="4524292" y="2025606"/>
                  </a:lnTo>
                  <a:cubicBezTo>
                    <a:pt x="4524292" y="2027482"/>
                    <a:pt x="4523547" y="2029281"/>
                    <a:pt x="4522220" y="2030607"/>
                  </a:cubicBezTo>
                  <a:cubicBezTo>
                    <a:pt x="4520894" y="2031934"/>
                    <a:pt x="4519095" y="2032679"/>
                    <a:pt x="4517219" y="2032679"/>
                  </a:cubicBezTo>
                  <a:lnTo>
                    <a:pt x="7073" y="2032679"/>
                  </a:lnTo>
                  <a:cubicBezTo>
                    <a:pt x="3167" y="2032679"/>
                    <a:pt x="0" y="2029512"/>
                    <a:pt x="0" y="2025606"/>
                  </a:cubicBezTo>
                  <a:lnTo>
                    <a:pt x="0" y="7073"/>
                  </a:lnTo>
                  <a:cubicBezTo>
                    <a:pt x="0" y="3167"/>
                    <a:pt x="3167" y="0"/>
                    <a:pt x="7073" y="0"/>
                  </a:cubicBezTo>
                  <a:close/>
                </a:path>
              </a:pathLst>
            </a:custGeom>
            <a:solidFill>
              <a:srgbClr val="034172">
                <a:alpha val="34902"/>
              </a:srgbClr>
            </a:solidFill>
            <a:ln w="19050" cap="sq">
              <a:solidFill>
                <a:srgbClr val="FFFFFF">
                  <a:alpha val="34902"/>
                </a:srgbClr>
              </a:solidFill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0933" y="2609842"/>
            <a:ext cx="3993529" cy="1865633"/>
            <a:chOff x="0" y="0"/>
            <a:chExt cx="1051794" cy="491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794" cy="491360"/>
            </a:xfrm>
            <a:custGeom>
              <a:avLst/>
              <a:gdLst/>
              <a:ahLst/>
              <a:cxnLst/>
              <a:rect r="r" b="b" t="t" l="l"/>
              <a:pathLst>
                <a:path h="491360" w="1051794">
                  <a:moveTo>
                    <a:pt x="98869" y="0"/>
                  </a:moveTo>
                  <a:lnTo>
                    <a:pt x="952924" y="0"/>
                  </a:lnTo>
                  <a:cubicBezTo>
                    <a:pt x="1007528" y="0"/>
                    <a:pt x="1051794" y="44265"/>
                    <a:pt x="1051794" y="98869"/>
                  </a:cubicBezTo>
                  <a:lnTo>
                    <a:pt x="1051794" y="392491"/>
                  </a:lnTo>
                  <a:cubicBezTo>
                    <a:pt x="1051794" y="447095"/>
                    <a:pt x="1007528" y="491360"/>
                    <a:pt x="952924" y="491360"/>
                  </a:cubicBezTo>
                  <a:lnTo>
                    <a:pt x="98869" y="491360"/>
                  </a:lnTo>
                  <a:cubicBezTo>
                    <a:pt x="44265" y="491360"/>
                    <a:pt x="0" y="447095"/>
                    <a:pt x="0" y="392491"/>
                  </a:cubicBezTo>
                  <a:lnTo>
                    <a:pt x="0" y="98869"/>
                  </a:lnTo>
                  <a:cubicBezTo>
                    <a:pt x="0" y="44265"/>
                    <a:pt x="44265" y="0"/>
                    <a:pt x="98869" y="0"/>
                  </a:cubicBezTo>
                  <a:close/>
                </a:path>
              </a:pathLst>
            </a:custGeom>
            <a:solidFill>
              <a:srgbClr val="68C6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Light"/>
                </a:rPr>
                <a:t>Data Exploration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49138" y="2609842"/>
            <a:ext cx="4180619" cy="1865633"/>
            <a:chOff x="0" y="0"/>
            <a:chExt cx="1101068" cy="491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1068" cy="491360"/>
            </a:xfrm>
            <a:custGeom>
              <a:avLst/>
              <a:gdLst/>
              <a:ahLst/>
              <a:cxnLst/>
              <a:rect r="r" b="b" t="t" l="l"/>
              <a:pathLst>
                <a:path h="491360" w="1101068">
                  <a:moveTo>
                    <a:pt x="94445" y="0"/>
                  </a:moveTo>
                  <a:lnTo>
                    <a:pt x="1006624" y="0"/>
                  </a:lnTo>
                  <a:cubicBezTo>
                    <a:pt x="1058784" y="0"/>
                    <a:pt x="1101068" y="42284"/>
                    <a:pt x="1101068" y="94445"/>
                  </a:cubicBezTo>
                  <a:lnTo>
                    <a:pt x="1101068" y="396915"/>
                  </a:lnTo>
                  <a:cubicBezTo>
                    <a:pt x="1101068" y="421964"/>
                    <a:pt x="1091118" y="445986"/>
                    <a:pt x="1073406" y="463698"/>
                  </a:cubicBezTo>
                  <a:cubicBezTo>
                    <a:pt x="1055694" y="481410"/>
                    <a:pt x="1031672" y="491360"/>
                    <a:pt x="1006624" y="491360"/>
                  </a:cubicBezTo>
                  <a:lnTo>
                    <a:pt x="94445" y="491360"/>
                  </a:lnTo>
                  <a:cubicBezTo>
                    <a:pt x="69397" y="491360"/>
                    <a:pt x="45374" y="481410"/>
                    <a:pt x="27662" y="463698"/>
                  </a:cubicBezTo>
                  <a:cubicBezTo>
                    <a:pt x="9950" y="445986"/>
                    <a:pt x="0" y="421964"/>
                    <a:pt x="0" y="396915"/>
                  </a:cubicBezTo>
                  <a:lnTo>
                    <a:pt x="0" y="94445"/>
                  </a:lnTo>
                  <a:cubicBezTo>
                    <a:pt x="0" y="69397"/>
                    <a:pt x="9950" y="45374"/>
                    <a:pt x="27662" y="27662"/>
                  </a:cubicBezTo>
                  <a:cubicBezTo>
                    <a:pt x="45374" y="9950"/>
                    <a:pt x="69397" y="0"/>
                    <a:pt x="94445" y="0"/>
                  </a:cubicBezTo>
                  <a:close/>
                </a:path>
              </a:pathLst>
            </a:custGeom>
            <a:solidFill>
              <a:srgbClr val="68C6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Light"/>
                </a:rPr>
                <a:t>Features Creation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12714" y="2950647"/>
            <a:ext cx="1184023" cy="11840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A9B7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77775" y="947184"/>
            <a:ext cx="7537530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Our Model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98590" y="6320727"/>
            <a:ext cx="3931166" cy="1865633"/>
            <a:chOff x="0" y="0"/>
            <a:chExt cx="1035369" cy="491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5369" cy="491360"/>
            </a:xfrm>
            <a:custGeom>
              <a:avLst/>
              <a:gdLst/>
              <a:ahLst/>
              <a:cxnLst/>
              <a:rect r="r" b="b" t="t" l="l"/>
              <a:pathLst>
                <a:path h="491360" w="1035369">
                  <a:moveTo>
                    <a:pt x="100438" y="0"/>
                  </a:moveTo>
                  <a:lnTo>
                    <a:pt x="934931" y="0"/>
                  </a:lnTo>
                  <a:cubicBezTo>
                    <a:pt x="961569" y="0"/>
                    <a:pt x="987116" y="10582"/>
                    <a:pt x="1005951" y="29418"/>
                  </a:cubicBezTo>
                  <a:cubicBezTo>
                    <a:pt x="1024787" y="48253"/>
                    <a:pt x="1035369" y="73800"/>
                    <a:pt x="1035369" y="100438"/>
                  </a:cubicBezTo>
                  <a:lnTo>
                    <a:pt x="1035369" y="390922"/>
                  </a:lnTo>
                  <a:cubicBezTo>
                    <a:pt x="1035369" y="446393"/>
                    <a:pt x="990401" y="491360"/>
                    <a:pt x="934931" y="491360"/>
                  </a:cubicBezTo>
                  <a:lnTo>
                    <a:pt x="100438" y="491360"/>
                  </a:lnTo>
                  <a:cubicBezTo>
                    <a:pt x="73800" y="491360"/>
                    <a:pt x="48253" y="480778"/>
                    <a:pt x="29418" y="461943"/>
                  </a:cubicBezTo>
                  <a:cubicBezTo>
                    <a:pt x="10582" y="443107"/>
                    <a:pt x="0" y="417560"/>
                    <a:pt x="0" y="390922"/>
                  </a:cubicBezTo>
                  <a:lnTo>
                    <a:pt x="0" y="100438"/>
                  </a:lnTo>
                  <a:cubicBezTo>
                    <a:pt x="0" y="44968"/>
                    <a:pt x="44968" y="0"/>
                    <a:pt x="100438" y="0"/>
                  </a:cubicBezTo>
                  <a:close/>
                </a:path>
              </a:pathLst>
            </a:custGeom>
            <a:solidFill>
              <a:srgbClr val="68C6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Light"/>
                </a:rPr>
                <a:t>POC and Results of the models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82156" y="2950647"/>
            <a:ext cx="1184023" cy="11840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A9B7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818580" y="6196000"/>
            <a:ext cx="4180619" cy="1865633"/>
            <a:chOff x="0" y="0"/>
            <a:chExt cx="1101068" cy="4913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01068" cy="491360"/>
            </a:xfrm>
            <a:custGeom>
              <a:avLst/>
              <a:gdLst/>
              <a:ahLst/>
              <a:cxnLst/>
              <a:rect r="r" b="b" t="t" l="l"/>
              <a:pathLst>
                <a:path h="491360" w="1101068">
                  <a:moveTo>
                    <a:pt x="94445" y="0"/>
                  </a:moveTo>
                  <a:lnTo>
                    <a:pt x="1006624" y="0"/>
                  </a:lnTo>
                  <a:cubicBezTo>
                    <a:pt x="1058784" y="0"/>
                    <a:pt x="1101068" y="42284"/>
                    <a:pt x="1101068" y="94445"/>
                  </a:cubicBezTo>
                  <a:lnTo>
                    <a:pt x="1101068" y="396915"/>
                  </a:lnTo>
                  <a:cubicBezTo>
                    <a:pt x="1101068" y="421964"/>
                    <a:pt x="1091118" y="445986"/>
                    <a:pt x="1073406" y="463698"/>
                  </a:cubicBezTo>
                  <a:cubicBezTo>
                    <a:pt x="1055694" y="481410"/>
                    <a:pt x="1031672" y="491360"/>
                    <a:pt x="1006624" y="491360"/>
                  </a:cubicBezTo>
                  <a:lnTo>
                    <a:pt x="94445" y="491360"/>
                  </a:lnTo>
                  <a:cubicBezTo>
                    <a:pt x="69397" y="491360"/>
                    <a:pt x="45374" y="481410"/>
                    <a:pt x="27662" y="463698"/>
                  </a:cubicBezTo>
                  <a:cubicBezTo>
                    <a:pt x="9950" y="445986"/>
                    <a:pt x="0" y="421964"/>
                    <a:pt x="0" y="396915"/>
                  </a:cubicBezTo>
                  <a:lnTo>
                    <a:pt x="0" y="94445"/>
                  </a:lnTo>
                  <a:cubicBezTo>
                    <a:pt x="0" y="69397"/>
                    <a:pt x="9950" y="45374"/>
                    <a:pt x="27662" y="27662"/>
                  </a:cubicBezTo>
                  <a:cubicBezTo>
                    <a:pt x="45374" y="9950"/>
                    <a:pt x="69397" y="0"/>
                    <a:pt x="94445" y="0"/>
                  </a:cubicBezTo>
                  <a:close/>
                </a:path>
              </a:pathLst>
            </a:custGeom>
            <a:solidFill>
              <a:srgbClr val="68C6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Light"/>
                </a:rPr>
                <a:t>Model Selection and Hyperparameters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818580" y="2609842"/>
            <a:ext cx="4180619" cy="1865633"/>
            <a:chOff x="0" y="0"/>
            <a:chExt cx="1101068" cy="491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1068" cy="491360"/>
            </a:xfrm>
            <a:custGeom>
              <a:avLst/>
              <a:gdLst/>
              <a:ahLst/>
              <a:cxnLst/>
              <a:rect r="r" b="b" t="t" l="l"/>
              <a:pathLst>
                <a:path h="491360" w="1101068">
                  <a:moveTo>
                    <a:pt x="94445" y="0"/>
                  </a:moveTo>
                  <a:lnTo>
                    <a:pt x="1006624" y="0"/>
                  </a:lnTo>
                  <a:cubicBezTo>
                    <a:pt x="1058784" y="0"/>
                    <a:pt x="1101068" y="42284"/>
                    <a:pt x="1101068" y="94445"/>
                  </a:cubicBezTo>
                  <a:lnTo>
                    <a:pt x="1101068" y="396915"/>
                  </a:lnTo>
                  <a:cubicBezTo>
                    <a:pt x="1101068" y="421964"/>
                    <a:pt x="1091118" y="445986"/>
                    <a:pt x="1073406" y="463698"/>
                  </a:cubicBezTo>
                  <a:cubicBezTo>
                    <a:pt x="1055694" y="481410"/>
                    <a:pt x="1031672" y="491360"/>
                    <a:pt x="1006624" y="491360"/>
                  </a:cubicBezTo>
                  <a:lnTo>
                    <a:pt x="94445" y="491360"/>
                  </a:lnTo>
                  <a:cubicBezTo>
                    <a:pt x="69397" y="491360"/>
                    <a:pt x="45374" y="481410"/>
                    <a:pt x="27662" y="463698"/>
                  </a:cubicBezTo>
                  <a:cubicBezTo>
                    <a:pt x="9950" y="445986"/>
                    <a:pt x="0" y="421964"/>
                    <a:pt x="0" y="396915"/>
                  </a:cubicBezTo>
                  <a:lnTo>
                    <a:pt x="0" y="94445"/>
                  </a:lnTo>
                  <a:cubicBezTo>
                    <a:pt x="0" y="69397"/>
                    <a:pt x="9950" y="45374"/>
                    <a:pt x="27662" y="27662"/>
                  </a:cubicBezTo>
                  <a:cubicBezTo>
                    <a:pt x="45374" y="9950"/>
                    <a:pt x="69397" y="0"/>
                    <a:pt x="94445" y="0"/>
                  </a:cubicBezTo>
                  <a:close/>
                </a:path>
              </a:pathLst>
            </a:custGeom>
            <a:solidFill>
              <a:srgbClr val="68C6D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Light"/>
                </a:rPr>
                <a:t>Missing  and Imbalance handling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14316877" y="4745277"/>
            <a:ext cx="1184023" cy="11840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A9B7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11482156" y="6536805"/>
            <a:ext cx="1184023" cy="118402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A9B7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96545" y="6320727"/>
            <a:ext cx="4513222" cy="1865633"/>
            <a:chOff x="0" y="0"/>
            <a:chExt cx="1188668" cy="4913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8668" cy="491360"/>
            </a:xfrm>
            <a:custGeom>
              <a:avLst/>
              <a:gdLst/>
              <a:ahLst/>
              <a:cxnLst/>
              <a:rect r="r" b="b" t="t" l="l"/>
              <a:pathLst>
                <a:path h="491360" w="1188668">
                  <a:moveTo>
                    <a:pt x="87485" y="0"/>
                  </a:moveTo>
                  <a:lnTo>
                    <a:pt x="1101183" y="0"/>
                  </a:lnTo>
                  <a:cubicBezTo>
                    <a:pt x="1149499" y="0"/>
                    <a:pt x="1188668" y="39168"/>
                    <a:pt x="1188668" y="87485"/>
                  </a:cubicBezTo>
                  <a:lnTo>
                    <a:pt x="1188668" y="403876"/>
                  </a:lnTo>
                  <a:cubicBezTo>
                    <a:pt x="1188668" y="452192"/>
                    <a:pt x="1149499" y="491360"/>
                    <a:pt x="1101183" y="491360"/>
                  </a:cubicBezTo>
                  <a:lnTo>
                    <a:pt x="87485" y="491360"/>
                  </a:lnTo>
                  <a:cubicBezTo>
                    <a:pt x="39168" y="491360"/>
                    <a:pt x="0" y="452192"/>
                    <a:pt x="0" y="403876"/>
                  </a:cubicBezTo>
                  <a:lnTo>
                    <a:pt x="0" y="87485"/>
                  </a:lnTo>
                  <a:cubicBezTo>
                    <a:pt x="0" y="39168"/>
                    <a:pt x="39168" y="0"/>
                    <a:pt x="87485" y="0"/>
                  </a:cubicBezTo>
                  <a:close/>
                </a:path>
              </a:pathLst>
            </a:custGeom>
            <a:solidFill>
              <a:srgbClr val="E8AB35"/>
            </a:solidFill>
            <a:ln cap="rnd">
              <a:noFill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Roca One Bold"/>
                </a:rPr>
                <a:t>Deployment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6062167" y="6661532"/>
            <a:ext cx="1184023" cy="118402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A9B7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1471" y="1507678"/>
            <a:ext cx="16417829" cy="2905887"/>
            <a:chOff x="0" y="0"/>
            <a:chExt cx="4524292" cy="8007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292" cy="800781"/>
            </a:xfrm>
            <a:custGeom>
              <a:avLst/>
              <a:gdLst/>
              <a:ahLst/>
              <a:cxnLst/>
              <a:rect r="r" b="b" t="t" l="l"/>
              <a:pathLst>
                <a:path h="800781" w="4524292">
                  <a:moveTo>
                    <a:pt x="7073" y="0"/>
                  </a:moveTo>
                  <a:lnTo>
                    <a:pt x="4517219" y="0"/>
                  </a:lnTo>
                  <a:cubicBezTo>
                    <a:pt x="4519095" y="0"/>
                    <a:pt x="4520894" y="745"/>
                    <a:pt x="4522220" y="2072"/>
                  </a:cubicBezTo>
                  <a:cubicBezTo>
                    <a:pt x="4523547" y="3398"/>
                    <a:pt x="4524292" y="5197"/>
                    <a:pt x="4524292" y="7073"/>
                  </a:cubicBezTo>
                  <a:lnTo>
                    <a:pt x="4524292" y="793707"/>
                  </a:lnTo>
                  <a:cubicBezTo>
                    <a:pt x="4524292" y="797614"/>
                    <a:pt x="4521125" y="800781"/>
                    <a:pt x="4517219" y="800781"/>
                  </a:cubicBezTo>
                  <a:lnTo>
                    <a:pt x="7073" y="800781"/>
                  </a:lnTo>
                  <a:cubicBezTo>
                    <a:pt x="5197" y="800781"/>
                    <a:pt x="3398" y="800036"/>
                    <a:pt x="2072" y="798709"/>
                  </a:cubicBezTo>
                  <a:cubicBezTo>
                    <a:pt x="745" y="797382"/>
                    <a:pt x="0" y="795583"/>
                    <a:pt x="0" y="793707"/>
                  </a:cubicBezTo>
                  <a:lnTo>
                    <a:pt x="0" y="7073"/>
                  </a:lnTo>
                  <a:cubicBezTo>
                    <a:pt x="0" y="3167"/>
                    <a:pt x="3167" y="0"/>
                    <a:pt x="7073" y="0"/>
                  </a:cubicBezTo>
                  <a:close/>
                </a:path>
              </a:pathLst>
            </a:custGeom>
            <a:solidFill>
              <a:srgbClr val="034172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5085" y="487680"/>
            <a:ext cx="9284411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Feature Creation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69720"/>
            <a:ext cx="1569612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After the exploring the data, we created these columns: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Packs of cigaretts based on the amount in the “cigsPerDay“ column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is the user in a state of Hypertension basen on the systolic and diastolic BP.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glucose_level: categorical</a:t>
            </a:r>
            <a:r>
              <a:rPr lang="en-US" sz="3000">
                <a:solidFill>
                  <a:srgbClr val="FFFFFF"/>
                </a:solidFill>
                <a:latin typeface="Roca One Light"/>
              </a:rPr>
              <a:t> cutoffs for the glucose column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diabetes_score2 : a simplified version on the well known metric for diabetes detection.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5085" y="6352413"/>
            <a:ext cx="16417829" cy="3281744"/>
            <a:chOff x="0" y="0"/>
            <a:chExt cx="4524292" cy="904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24292" cy="904356"/>
            </a:xfrm>
            <a:custGeom>
              <a:avLst/>
              <a:gdLst/>
              <a:ahLst/>
              <a:cxnLst/>
              <a:rect r="r" b="b" t="t" l="l"/>
              <a:pathLst>
                <a:path h="904356" w="4524292">
                  <a:moveTo>
                    <a:pt x="7073" y="0"/>
                  </a:moveTo>
                  <a:lnTo>
                    <a:pt x="4517219" y="0"/>
                  </a:lnTo>
                  <a:cubicBezTo>
                    <a:pt x="4519095" y="0"/>
                    <a:pt x="4520894" y="745"/>
                    <a:pt x="4522220" y="2072"/>
                  </a:cubicBezTo>
                  <a:cubicBezTo>
                    <a:pt x="4523547" y="3398"/>
                    <a:pt x="4524292" y="5197"/>
                    <a:pt x="4524292" y="7073"/>
                  </a:cubicBezTo>
                  <a:lnTo>
                    <a:pt x="4524292" y="897283"/>
                  </a:lnTo>
                  <a:cubicBezTo>
                    <a:pt x="4524292" y="901189"/>
                    <a:pt x="4521125" y="904356"/>
                    <a:pt x="4517219" y="904356"/>
                  </a:cubicBezTo>
                  <a:lnTo>
                    <a:pt x="7073" y="904356"/>
                  </a:lnTo>
                  <a:cubicBezTo>
                    <a:pt x="5197" y="904356"/>
                    <a:pt x="3398" y="903611"/>
                    <a:pt x="2072" y="902284"/>
                  </a:cubicBezTo>
                  <a:cubicBezTo>
                    <a:pt x="745" y="900958"/>
                    <a:pt x="0" y="899159"/>
                    <a:pt x="0" y="897283"/>
                  </a:cubicBezTo>
                  <a:lnTo>
                    <a:pt x="0" y="7073"/>
                  </a:lnTo>
                  <a:cubicBezTo>
                    <a:pt x="0" y="3167"/>
                    <a:pt x="3167" y="0"/>
                    <a:pt x="7073" y="0"/>
                  </a:cubicBezTo>
                  <a:close/>
                </a:path>
              </a:pathLst>
            </a:custGeom>
            <a:solidFill>
              <a:srgbClr val="034172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085" y="5203698"/>
            <a:ext cx="16529368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Roca One Bold"/>
              </a:rPr>
              <a:t>Handling Missings and Imbalance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321" y="6443281"/>
            <a:ext cx="1587205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We have tried using a KNN imputator, but found out the bias in the data is too big, and the predictions become unrelayable. We decided the use the standart method: Median for continuous values, and Mode for categorical values.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 Light"/>
              </a:rPr>
              <a:t>The binary target varible contained only 25% points from the ‘1’ category. Thus, we oversampled from the category using the SMOTE algorithm, which created a much more stable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034" y="2076828"/>
            <a:ext cx="6774487" cy="6952763"/>
          </a:xfrm>
          <a:custGeom>
            <a:avLst/>
            <a:gdLst/>
            <a:ahLst/>
            <a:cxnLst/>
            <a:rect r="r" b="b" t="t" l="l"/>
            <a:pathLst>
              <a:path h="6952763" w="6774487">
                <a:moveTo>
                  <a:pt x="0" y="0"/>
                </a:moveTo>
                <a:lnTo>
                  <a:pt x="6774487" y="0"/>
                </a:lnTo>
                <a:lnTo>
                  <a:pt x="6774487" y="6952763"/>
                </a:lnTo>
                <a:lnTo>
                  <a:pt x="0" y="6952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6119" y="2076828"/>
            <a:ext cx="6774487" cy="6952763"/>
          </a:xfrm>
          <a:custGeom>
            <a:avLst/>
            <a:gdLst/>
            <a:ahLst/>
            <a:cxnLst/>
            <a:rect r="r" b="b" t="t" l="l"/>
            <a:pathLst>
              <a:path h="6952763" w="6774487">
                <a:moveTo>
                  <a:pt x="0" y="0"/>
                </a:moveTo>
                <a:lnTo>
                  <a:pt x="6774487" y="0"/>
                </a:lnTo>
                <a:lnTo>
                  <a:pt x="6774487" y="6952763"/>
                </a:lnTo>
                <a:lnTo>
                  <a:pt x="0" y="695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86887" y="6972191"/>
            <a:ext cx="3939921" cy="4114800"/>
          </a:xfrm>
          <a:custGeom>
            <a:avLst/>
            <a:gdLst/>
            <a:ahLst/>
            <a:cxnLst/>
            <a:rect r="r" b="b" t="t" l="l"/>
            <a:pathLst>
              <a:path h="4114800" w="3939921">
                <a:moveTo>
                  <a:pt x="0" y="0"/>
                </a:moveTo>
                <a:lnTo>
                  <a:pt x="3939921" y="0"/>
                </a:lnTo>
                <a:lnTo>
                  <a:pt x="3939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567" y="1076325"/>
            <a:ext cx="761519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Before oversampling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6119" y="1076325"/>
            <a:ext cx="761519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After oversampling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95325"/>
            <a:ext cx="1011599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POC and Results of the models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57468"/>
            <a:ext cx="16230600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 Bold"/>
              </a:rPr>
              <a:t>The models we chose to use are both the Random Forest and Gradient Boosting Tree models. </a:t>
            </a:r>
          </a:p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 Bold"/>
              </a:rPr>
              <a:t>Tree based models are a good fit in the world of medicine, since they provide great explainability between the models engineers and the doctors using them.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61289"/>
            <a:ext cx="16230600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 Bold"/>
              </a:rPr>
              <a:t>We removed the “fake” data we got from oversampling, and checked the accuracy, AUC score and ROC curve of these models, and these are the results: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23316"/>
            <a:ext cx="16230600" cy="315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"/>
              </a:rPr>
              <a:t>All data (Including SMOTE):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"/>
              </a:rPr>
              <a:t>Random Forest:           accuracy on test = 0.9175      AUC = 0.9721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ca One"/>
              </a:rPr>
              <a:t>Gradient Boosting Machine:      accuracy on test = 0.9157       AUC = 0.9696</a:t>
            </a:r>
          </a:p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"/>
              </a:rPr>
              <a:t>Clean data (Excluding SMOTE):</a:t>
            </a:r>
          </a:p>
          <a:p>
            <a:pPr marL="755651" indent="-377825" lvl="1">
              <a:lnSpc>
                <a:spcPts val="388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ca One"/>
              </a:rPr>
              <a:t>Random Forest:           </a:t>
            </a:r>
            <a:r>
              <a:rPr lang="en-US" sz="3500">
                <a:solidFill>
                  <a:srgbClr val="EFED00"/>
                </a:solidFill>
                <a:latin typeface="Roca One Bold"/>
              </a:rPr>
              <a:t>accuracy on test = 0.886        AUC = 0.8985</a:t>
            </a:r>
          </a:p>
          <a:p>
            <a:pPr marL="755651" indent="-377825" lvl="1">
              <a:lnSpc>
                <a:spcPts val="388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Roca One"/>
              </a:rPr>
              <a:t>Gradient Boosting Machine:       </a:t>
            </a:r>
            <a:r>
              <a:rPr lang="en-US" sz="3500">
                <a:solidFill>
                  <a:srgbClr val="EFED00"/>
                </a:solidFill>
                <a:latin typeface="Roca One Bold"/>
              </a:rPr>
              <a:t>accuracy on test = 0.8725      AUC = 0.8552</a:t>
            </a:r>
          </a:p>
          <a:p>
            <a:pPr>
              <a:lnSpc>
                <a:spcPts val="388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701" y="1880242"/>
            <a:ext cx="6652506" cy="6826808"/>
          </a:xfrm>
          <a:custGeom>
            <a:avLst/>
            <a:gdLst/>
            <a:ahLst/>
            <a:cxnLst/>
            <a:rect r="r" b="b" t="t" l="l"/>
            <a:pathLst>
              <a:path h="6826808" w="6652506">
                <a:moveTo>
                  <a:pt x="0" y="0"/>
                </a:moveTo>
                <a:lnTo>
                  <a:pt x="6652506" y="0"/>
                </a:lnTo>
                <a:lnTo>
                  <a:pt x="6652506" y="6826808"/>
                </a:lnTo>
                <a:lnTo>
                  <a:pt x="0" y="68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0989" y="1880242"/>
            <a:ext cx="6651761" cy="6826808"/>
          </a:xfrm>
          <a:custGeom>
            <a:avLst/>
            <a:gdLst/>
            <a:ahLst/>
            <a:cxnLst/>
            <a:rect r="r" b="b" t="t" l="l"/>
            <a:pathLst>
              <a:path h="6826808" w="6651761">
                <a:moveTo>
                  <a:pt x="0" y="0"/>
                </a:moveTo>
                <a:lnTo>
                  <a:pt x="6651761" y="0"/>
                </a:lnTo>
                <a:lnTo>
                  <a:pt x="6651761" y="6826808"/>
                </a:lnTo>
                <a:lnTo>
                  <a:pt x="0" y="682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95325"/>
            <a:ext cx="1011599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POC and Results of the models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1768" y="2426132"/>
            <a:ext cx="10580421" cy="7621822"/>
          </a:xfrm>
          <a:custGeom>
            <a:avLst/>
            <a:gdLst/>
            <a:ahLst/>
            <a:cxnLst/>
            <a:rect r="r" b="b" t="t" l="l"/>
            <a:pathLst>
              <a:path h="7621822" w="10580421">
                <a:moveTo>
                  <a:pt x="0" y="0"/>
                </a:moveTo>
                <a:lnTo>
                  <a:pt x="10580420" y="0"/>
                </a:lnTo>
                <a:lnTo>
                  <a:pt x="10580420" y="7621821"/>
                </a:lnTo>
                <a:lnTo>
                  <a:pt x="0" y="76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34138" y="4301693"/>
            <a:ext cx="4325677" cy="4114800"/>
          </a:xfrm>
          <a:custGeom>
            <a:avLst/>
            <a:gdLst/>
            <a:ahLst/>
            <a:cxnLst/>
            <a:rect r="r" b="b" t="t" l="l"/>
            <a:pathLst>
              <a:path h="4114800" w="4325677">
                <a:moveTo>
                  <a:pt x="0" y="0"/>
                </a:moveTo>
                <a:lnTo>
                  <a:pt x="4325676" y="0"/>
                </a:lnTo>
                <a:lnTo>
                  <a:pt x="4325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95325"/>
            <a:ext cx="1011599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>
                <a:solidFill>
                  <a:srgbClr val="FFFFFF"/>
                </a:solidFill>
                <a:latin typeface="Roca One Bold"/>
              </a:rPr>
              <a:t>Importance of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28750"/>
            <a:ext cx="15338248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Roca One Bold"/>
              </a:rPr>
              <a:t>These are the importance of the features accoring to the Random Forest classifier. We can see the contribution of the </a:t>
            </a:r>
            <a:r>
              <a:rPr lang="en-US" sz="3000">
                <a:solidFill>
                  <a:srgbClr val="EFED00"/>
                </a:solidFill>
                <a:latin typeface="Roca One Bold"/>
              </a:rPr>
              <a:t>diabetes_score2 </a:t>
            </a:r>
            <a:r>
              <a:rPr lang="en-US" sz="3000">
                <a:solidFill>
                  <a:srgbClr val="FFFFFF"/>
                </a:solidFill>
                <a:latin typeface="Roca One Bold"/>
              </a:rPr>
              <a:t>column added!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1644" y="703978"/>
            <a:ext cx="4927473" cy="8229600"/>
          </a:xfrm>
          <a:custGeom>
            <a:avLst/>
            <a:gdLst/>
            <a:ahLst/>
            <a:cxnLst/>
            <a:rect r="r" b="b" t="t" l="l"/>
            <a:pathLst>
              <a:path h="8229600" w="4927473">
                <a:moveTo>
                  <a:pt x="0" y="0"/>
                </a:moveTo>
                <a:lnTo>
                  <a:pt x="4927473" y="0"/>
                </a:lnTo>
                <a:lnTo>
                  <a:pt x="49274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57192" y="4534853"/>
            <a:ext cx="1421656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Roca One Bold"/>
              </a:rPr>
              <a:t>But we didn’t stop there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DAFt0GUV58E</dc:identifier>
  <dcterms:modified xsi:type="dcterms:W3CDTF">2011-08-01T06:04:30Z</dcterms:modified>
  <cp:revision>1</cp:revision>
  <dc:title>Hackathon Moshal 2023</dc:title>
</cp:coreProperties>
</file>